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82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5918-C0CA-444A-8B1E-80E19B13DED0}" type="datetimeFigureOut">
              <a:rPr kumimoji="1" lang="ja-JP" altLang="en-US" smtClean="0"/>
              <a:t>2016/3/17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7799-FB7C-45D9-81EC-EDFB263B4B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6298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5918-C0CA-444A-8B1E-80E19B13DED0}" type="datetimeFigureOut">
              <a:rPr kumimoji="1" lang="ja-JP" altLang="en-US" smtClean="0"/>
              <a:t>2016/3/17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7799-FB7C-45D9-81EC-EDFB263B4B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241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5918-C0CA-444A-8B1E-80E19B13DED0}" type="datetimeFigureOut">
              <a:rPr kumimoji="1" lang="ja-JP" altLang="en-US" smtClean="0"/>
              <a:t>2016/3/17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7799-FB7C-45D9-81EC-EDFB263B4B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232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5918-C0CA-444A-8B1E-80E19B13DED0}" type="datetimeFigureOut">
              <a:rPr kumimoji="1" lang="ja-JP" altLang="en-US" smtClean="0"/>
              <a:t>2016/3/17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7799-FB7C-45D9-81EC-EDFB263B4B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8363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5918-C0CA-444A-8B1E-80E19B13DED0}" type="datetimeFigureOut">
              <a:rPr kumimoji="1" lang="ja-JP" altLang="en-US" smtClean="0"/>
              <a:t>2016/3/17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7799-FB7C-45D9-81EC-EDFB263B4B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463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5918-C0CA-444A-8B1E-80E19B13DED0}" type="datetimeFigureOut">
              <a:rPr kumimoji="1" lang="ja-JP" altLang="en-US" smtClean="0"/>
              <a:t>2016/3/17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7799-FB7C-45D9-81EC-EDFB263B4B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62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5918-C0CA-444A-8B1E-80E19B13DED0}" type="datetimeFigureOut">
              <a:rPr kumimoji="1" lang="ja-JP" altLang="en-US" smtClean="0"/>
              <a:t>2016/3/17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7799-FB7C-45D9-81EC-EDFB263B4B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357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5918-C0CA-444A-8B1E-80E19B13DED0}" type="datetimeFigureOut">
              <a:rPr kumimoji="1" lang="ja-JP" altLang="en-US" smtClean="0"/>
              <a:t>2016/3/17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7799-FB7C-45D9-81EC-EDFB263B4B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859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5918-C0CA-444A-8B1E-80E19B13DED0}" type="datetimeFigureOut">
              <a:rPr kumimoji="1" lang="ja-JP" altLang="en-US" smtClean="0"/>
              <a:t>2016/3/17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7799-FB7C-45D9-81EC-EDFB263B4B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823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5918-C0CA-444A-8B1E-80E19B13DED0}" type="datetimeFigureOut">
              <a:rPr kumimoji="1" lang="ja-JP" altLang="en-US" smtClean="0"/>
              <a:t>2016/3/17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7799-FB7C-45D9-81EC-EDFB263B4B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69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5918-C0CA-444A-8B1E-80E19B13DED0}" type="datetimeFigureOut">
              <a:rPr kumimoji="1" lang="ja-JP" altLang="en-US" smtClean="0"/>
              <a:t>2016/3/17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7799-FB7C-45D9-81EC-EDFB263B4B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341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A5918-C0CA-444A-8B1E-80E19B13DED0}" type="datetimeFigureOut">
              <a:rPr kumimoji="1" lang="ja-JP" altLang="en-US" smtClean="0"/>
              <a:t>2016/3/17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57799-FB7C-45D9-81EC-EDFB263B4B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153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お風呂のマナー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4589939" y="2316163"/>
            <a:ext cx="69923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ふ　ろ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650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05524" y="253943"/>
            <a:ext cx="10515600" cy="768216"/>
          </a:xfrm>
        </p:spPr>
        <p:txBody>
          <a:bodyPr/>
          <a:lstStyle/>
          <a:p>
            <a:r>
              <a:rPr kumimoji="1" lang="ja-JP" altLang="en-US" dirty="0" smtClean="0"/>
              <a:t>確認しよう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26524"/>
            <a:ext cx="5459569" cy="5120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200" dirty="0" smtClean="0"/>
              <a:t>＜マナー　その１＞</a:t>
            </a:r>
            <a:endParaRPr kumimoji="1" lang="en-US" altLang="ja-JP" sz="3200" dirty="0" smtClean="0"/>
          </a:p>
          <a:p>
            <a:endParaRPr kumimoji="1" lang="en-US" altLang="ja-JP" sz="800" dirty="0" smtClean="0"/>
          </a:p>
          <a:p>
            <a:r>
              <a:rPr lang="ja-JP" altLang="en-US" sz="3200" dirty="0"/>
              <a:t>必要</a:t>
            </a:r>
            <a:r>
              <a:rPr lang="ja-JP" altLang="en-US" sz="3200" dirty="0" smtClean="0"/>
              <a:t>な物は全部持っていこう</a:t>
            </a:r>
            <a:endParaRPr lang="en-US" altLang="ja-JP" sz="3200" dirty="0" smtClean="0"/>
          </a:p>
          <a:p>
            <a:endParaRPr kumimoji="1" lang="en-US" altLang="ja-JP" sz="1400" dirty="0"/>
          </a:p>
          <a:p>
            <a:pPr marL="0" indent="0">
              <a:buNone/>
            </a:pPr>
            <a:r>
              <a:rPr lang="ja-JP" altLang="en-US" sz="3200" dirty="0" smtClean="0"/>
              <a:t>＜マナー　その２＞</a:t>
            </a:r>
            <a:endParaRPr lang="en-US" altLang="ja-JP" sz="1000" dirty="0" smtClean="0"/>
          </a:p>
          <a:p>
            <a:r>
              <a:rPr lang="ja-JP" altLang="en-US" sz="3200" dirty="0" smtClean="0"/>
              <a:t>バスマットをひこう</a:t>
            </a:r>
            <a:endParaRPr lang="en-US" altLang="ja-JP" sz="3200" dirty="0" smtClean="0"/>
          </a:p>
          <a:p>
            <a:endParaRPr lang="en-US" altLang="ja-JP" sz="1400" dirty="0"/>
          </a:p>
          <a:p>
            <a:pPr marL="0" indent="0">
              <a:buNone/>
            </a:pPr>
            <a:r>
              <a:rPr lang="ja-JP" altLang="en-US" sz="3200" dirty="0" smtClean="0"/>
              <a:t>＜マナー　その３＞</a:t>
            </a:r>
            <a:endParaRPr lang="en-US" altLang="ja-JP" sz="3200" dirty="0" smtClean="0"/>
          </a:p>
          <a:p>
            <a:r>
              <a:rPr lang="ja-JP" altLang="en-US" sz="3200" dirty="0"/>
              <a:t>カーテン</a:t>
            </a:r>
            <a:r>
              <a:rPr lang="ja-JP" altLang="en-US" sz="3200" dirty="0" smtClean="0"/>
              <a:t>をひこう</a:t>
            </a:r>
            <a:endParaRPr lang="en-US" altLang="ja-JP" sz="3200" dirty="0" smtClean="0"/>
          </a:p>
          <a:p>
            <a:endParaRPr lang="en-US" altLang="ja-JP" sz="1400" dirty="0" smtClean="0"/>
          </a:p>
          <a:p>
            <a:pPr marL="0" indent="0">
              <a:buNone/>
            </a:pPr>
            <a:endParaRPr lang="en-US" altLang="ja-JP" sz="3200" dirty="0" smtClean="0"/>
          </a:p>
          <a:p>
            <a:endParaRPr lang="en-US" altLang="ja-JP" sz="3200" dirty="0"/>
          </a:p>
          <a:p>
            <a:endParaRPr lang="en-US" altLang="ja-JP" sz="3200" dirty="0" smtClean="0"/>
          </a:p>
          <a:p>
            <a:endParaRPr kumimoji="1" lang="en-US" altLang="ja-JP" sz="3200" dirty="0" smtClean="0"/>
          </a:p>
          <a:p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59097" y="1871438"/>
            <a:ext cx="322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ひつよう　　もの　　　ぜんぶ　も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5941">
            <a:off x="6389543" y="1684943"/>
            <a:ext cx="451630" cy="86374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8409">
            <a:off x="5961384" y="1294846"/>
            <a:ext cx="719395" cy="73378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3" t="44521" r="34123" b="5924"/>
          <a:stretch/>
        </p:blipFill>
        <p:spPr>
          <a:xfrm>
            <a:off x="5731964" y="2907104"/>
            <a:ext cx="2099257" cy="1828800"/>
          </a:xfrm>
          <a:prstGeom prst="rect">
            <a:avLst/>
          </a:prstGeom>
        </p:spPr>
      </p:pic>
      <p:sp>
        <p:nvSpPr>
          <p:cNvPr id="12" name="下矢印 11"/>
          <p:cNvSpPr/>
          <p:nvPr/>
        </p:nvSpPr>
        <p:spPr>
          <a:xfrm>
            <a:off x="6615358" y="3550856"/>
            <a:ext cx="332470" cy="45394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 rot="20705865">
            <a:off x="6308501" y="4082861"/>
            <a:ext cx="740367" cy="47671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6" r="28746" b="22138"/>
          <a:stretch/>
        </p:blipFill>
        <p:spPr>
          <a:xfrm>
            <a:off x="4386262" y="5036198"/>
            <a:ext cx="1677062" cy="1634499"/>
          </a:xfrm>
          <a:prstGeom prst="rect">
            <a:avLst/>
          </a:prstGeom>
        </p:spPr>
      </p:pic>
      <p:sp>
        <p:nvSpPr>
          <p:cNvPr id="15" name="右矢印 14"/>
          <p:cNvSpPr/>
          <p:nvPr/>
        </p:nvSpPr>
        <p:spPr>
          <a:xfrm rot="12332090">
            <a:off x="5658091" y="5718218"/>
            <a:ext cx="434673" cy="270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63324" y="5735333"/>
            <a:ext cx="1693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カーテン</a:t>
            </a:r>
            <a:r>
              <a:rPr lang="ja-JP" altLang="en-US" b="1" dirty="0" smtClean="0">
                <a:solidFill>
                  <a:srgbClr val="FF0000"/>
                </a:solidFill>
              </a:rPr>
              <a:t>は内側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078817" y="5574955"/>
            <a:ext cx="6880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>
                <a:solidFill>
                  <a:srgbClr val="FF0000"/>
                </a:solidFill>
              </a:rPr>
              <a:t>うちがわ</a:t>
            </a:r>
            <a:endParaRPr kumimoji="1" lang="ja-JP" altLang="en-US" sz="1100" dirty="0">
              <a:solidFill>
                <a:srgbClr val="FF0000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081065" y="0"/>
            <a:ext cx="9028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かくにん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228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3" grpId="0" animBg="1"/>
      <p:bldP spid="15" grpId="0" animBg="1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2144"/>
            <a:ext cx="10515600" cy="618789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確認しよう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26524"/>
            <a:ext cx="6477000" cy="5120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200" dirty="0" smtClean="0"/>
              <a:t>＜マナー　その４＞</a:t>
            </a:r>
            <a:endParaRPr kumimoji="1" lang="en-US" altLang="ja-JP" sz="3200" dirty="0" smtClean="0"/>
          </a:p>
          <a:p>
            <a:endParaRPr kumimoji="1" lang="en-US" altLang="ja-JP" sz="800" dirty="0" smtClean="0"/>
          </a:p>
          <a:p>
            <a:r>
              <a:rPr lang="ja-JP" altLang="en-US" sz="3200" dirty="0"/>
              <a:t>体</a:t>
            </a:r>
            <a:r>
              <a:rPr lang="ja-JP" altLang="en-US" sz="3200" dirty="0" smtClean="0"/>
              <a:t>は浴槽の中で洗おう</a:t>
            </a:r>
            <a:endParaRPr lang="en-US" altLang="ja-JP" sz="3200" dirty="0" smtClean="0"/>
          </a:p>
          <a:p>
            <a:endParaRPr kumimoji="1" lang="en-US" altLang="ja-JP" sz="1400" dirty="0"/>
          </a:p>
          <a:p>
            <a:pPr marL="0" indent="0">
              <a:buNone/>
            </a:pPr>
            <a:r>
              <a:rPr lang="ja-JP" altLang="en-US" sz="3200" dirty="0" smtClean="0"/>
              <a:t>＜マナー　その５＞</a:t>
            </a:r>
            <a:endParaRPr lang="en-US" altLang="ja-JP" sz="3200" dirty="0" smtClean="0"/>
          </a:p>
          <a:p>
            <a:pPr marL="0" indent="0">
              <a:buNone/>
            </a:pPr>
            <a:endParaRPr lang="en-US" altLang="ja-JP" sz="1000" dirty="0" smtClean="0"/>
          </a:p>
          <a:p>
            <a:r>
              <a:rPr lang="ja-JP" altLang="en-US" sz="3200" dirty="0"/>
              <a:t>浴槽</a:t>
            </a:r>
            <a:r>
              <a:rPr lang="ja-JP" altLang="en-US" sz="3200" dirty="0" smtClean="0"/>
              <a:t>の中はきれいにして出よう</a:t>
            </a:r>
            <a:endParaRPr lang="en-US" altLang="ja-JP" sz="3200" dirty="0" smtClean="0"/>
          </a:p>
          <a:p>
            <a:endParaRPr lang="en-US" altLang="ja-JP" sz="1400" dirty="0"/>
          </a:p>
          <a:p>
            <a:pPr marL="0" indent="0">
              <a:buNone/>
            </a:pPr>
            <a:r>
              <a:rPr lang="ja-JP" altLang="en-US" sz="3200" dirty="0" smtClean="0"/>
              <a:t>＜マナー　その６＞</a:t>
            </a:r>
            <a:endParaRPr lang="en-US" altLang="ja-JP" sz="3200" dirty="0" smtClean="0"/>
          </a:p>
          <a:p>
            <a:pPr marL="0" indent="0">
              <a:buNone/>
            </a:pPr>
            <a:endParaRPr lang="en-US" altLang="ja-JP" sz="1000" dirty="0" smtClean="0"/>
          </a:p>
          <a:p>
            <a:r>
              <a:rPr lang="ja-JP" altLang="en-US" sz="3200" dirty="0"/>
              <a:t>忘れ物</a:t>
            </a:r>
            <a:r>
              <a:rPr lang="ja-JP" altLang="en-US" sz="3200" dirty="0" smtClean="0"/>
              <a:t>にも気をつけよう</a:t>
            </a:r>
            <a:endParaRPr lang="en-US" altLang="ja-JP" sz="3200" dirty="0" smtClean="0"/>
          </a:p>
          <a:p>
            <a:endParaRPr lang="en-US" altLang="ja-JP" sz="1400" dirty="0" smtClean="0"/>
          </a:p>
          <a:p>
            <a:pPr marL="0" indent="0">
              <a:buNone/>
            </a:pPr>
            <a:endParaRPr lang="en-US" altLang="ja-JP" sz="3200" dirty="0" smtClean="0"/>
          </a:p>
          <a:p>
            <a:endParaRPr lang="en-US" altLang="ja-JP" sz="3200" dirty="0"/>
          </a:p>
          <a:p>
            <a:endParaRPr lang="en-US" altLang="ja-JP" sz="3200" dirty="0" smtClean="0"/>
          </a:p>
          <a:p>
            <a:endParaRPr kumimoji="1" lang="en-US" altLang="ja-JP" sz="3200" dirty="0" smtClean="0"/>
          </a:p>
          <a:p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64889" y="1879079"/>
            <a:ext cx="337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からだ　　よくそう　　  なか　　   あ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31194" y="3575595"/>
            <a:ext cx="4732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よくそ</a:t>
            </a:r>
            <a:r>
              <a:rPr lang="ja-JP" altLang="en-US" dirty="0"/>
              <a:t>う</a:t>
            </a:r>
            <a:r>
              <a:rPr kumimoji="1" lang="ja-JP" altLang="en-US" dirty="0" smtClean="0"/>
              <a:t>　　　なか　　  　　　　　　　　　　　　　　  </a:t>
            </a:r>
            <a:r>
              <a:rPr lang="ja-JP" altLang="en-US" dirty="0"/>
              <a:t>で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31194" y="5309510"/>
            <a:ext cx="237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わす　　もの　　　　　 き</a:t>
            </a:r>
            <a:endParaRPr kumimoji="1" lang="ja-JP" alt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8" t="26382" r="38049" b="18876"/>
          <a:stretch/>
        </p:blipFill>
        <p:spPr>
          <a:xfrm>
            <a:off x="5640865" y="1392676"/>
            <a:ext cx="2029841" cy="1650775"/>
          </a:xfrm>
          <a:prstGeom prst="rect">
            <a:avLst/>
          </a:prstGeom>
        </p:spPr>
      </p:pic>
      <p:sp>
        <p:nvSpPr>
          <p:cNvPr id="17" name="上矢印 16"/>
          <p:cNvSpPr/>
          <p:nvPr/>
        </p:nvSpPr>
        <p:spPr>
          <a:xfrm rot="10800000">
            <a:off x="6451819" y="1440396"/>
            <a:ext cx="383359" cy="60003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935613" y="99716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浴槽の中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947899" y="860532"/>
            <a:ext cx="1415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</a:rPr>
              <a:t>よく  そう　　　 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 </a:t>
            </a:r>
            <a:r>
              <a:rPr kumimoji="1" lang="ja-JP" altLang="en-US" sz="1200" b="1" dirty="0" smtClean="0">
                <a:solidFill>
                  <a:srgbClr val="FF0000"/>
                </a:solidFill>
              </a:rPr>
              <a:t>なか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pic>
        <p:nvPicPr>
          <p:cNvPr id="20" name="Picture 2" descr="http://ord.yahoo.co.jp/o/image/SIG=133v3sgbm/EXP=1440657865;_ylc=X3IDMgRmc3QDMARpZHgDMARvaWQDQU5kOUdjU0RyRnM3ejV3OGM2ZzFWbXc1THVtbDVGcWRBQl90YTRzRWhJbWVUdU5LLWtRLWVWZWUxU0loUVEEcAM0NEszNDRPajQ0T3Y0NE84NDRDQTVyVzA1cWU5NDRDQTVvNkQ2Wm1rBHBvcwMxMwRzZWMDc2h3BHNsawNyaQ--/**http%3a/orangepekoe.cocolog-nifty.com/photos/uncategorized/2011/08/09/furo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984" y="3449712"/>
            <a:ext cx="1830687" cy="148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1081065" y="0"/>
            <a:ext cx="9028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かくにん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816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8" grpId="0"/>
      <p:bldP spid="17" grpId="0" animBg="1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6242" y="1457906"/>
            <a:ext cx="10515600" cy="4351338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ホテルのお風呂は、家のお風呂とは違いがいっぱい。</a:t>
            </a:r>
            <a:endParaRPr kumimoji="1" lang="en-US" altLang="ja-JP" sz="3600" dirty="0" smtClean="0"/>
          </a:p>
          <a:p>
            <a:endParaRPr lang="en-US" altLang="ja-JP" sz="1100" dirty="0" smtClean="0"/>
          </a:p>
          <a:p>
            <a:endParaRPr lang="en-US" altLang="ja-JP" sz="1100" dirty="0"/>
          </a:p>
          <a:p>
            <a:pPr marL="0" indent="0">
              <a:buNone/>
            </a:pPr>
            <a:r>
              <a:rPr kumimoji="1" lang="ja-JP" altLang="en-US" sz="3600" dirty="0" smtClean="0"/>
              <a:t>　ホテルでのお風呂のマナーを確認しよう。</a:t>
            </a:r>
            <a:endParaRPr kumimoji="1" lang="ja-JP" altLang="en-US" sz="3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385" y="4025365"/>
            <a:ext cx="1957231" cy="184121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477630" y="1147948"/>
            <a:ext cx="5392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ふ  ろ　　　　　 いえ　　　　　　ふ  ろ                 </a:t>
            </a:r>
            <a:r>
              <a:rPr lang="ja-JP" altLang="en-US" sz="2000" b="1" dirty="0" smtClean="0"/>
              <a:t>ち</a:t>
            </a:r>
            <a:r>
              <a:rPr lang="ja-JP" altLang="en-US" sz="2000" b="1" dirty="0"/>
              <a:t>が</a:t>
            </a:r>
            <a:endParaRPr kumimoji="1" lang="ja-JP" altLang="en-US" sz="20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67027" y="2296449"/>
            <a:ext cx="4041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ふ  ろ                                        </a:t>
            </a:r>
            <a:r>
              <a:rPr lang="ja-JP" altLang="en-US" sz="2000" b="1" dirty="0" smtClean="0"/>
              <a:t>かくにん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8044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6504" y="225874"/>
            <a:ext cx="10515600" cy="748574"/>
          </a:xfrm>
        </p:spPr>
        <p:txBody>
          <a:bodyPr/>
          <a:lstStyle/>
          <a:p>
            <a:r>
              <a:rPr lang="ja-JP" altLang="en-US" dirty="0" smtClean="0"/>
              <a:t>どこが違う？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5"/>
          <a:stretch/>
        </p:blipFill>
        <p:spPr>
          <a:xfrm>
            <a:off x="468565" y="908979"/>
            <a:ext cx="5525178" cy="3721857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03" b="6880"/>
          <a:stretch/>
        </p:blipFill>
        <p:spPr>
          <a:xfrm>
            <a:off x="6378455" y="2325669"/>
            <a:ext cx="5225604" cy="4283635"/>
          </a:xfrm>
          <a:prstGeom prst="rect">
            <a:avLst/>
          </a:prstGeom>
        </p:spPr>
      </p:pic>
      <p:sp>
        <p:nvSpPr>
          <p:cNvPr id="6" name="右矢印 5"/>
          <p:cNvSpPr/>
          <p:nvPr/>
        </p:nvSpPr>
        <p:spPr>
          <a:xfrm rot="3620308">
            <a:off x="7452036" y="3378836"/>
            <a:ext cx="707229" cy="4761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709493" y="3872902"/>
            <a:ext cx="1635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カーテン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8" name="右矢印 7"/>
          <p:cNvSpPr/>
          <p:nvPr/>
        </p:nvSpPr>
        <p:spPr>
          <a:xfrm rot="17218352">
            <a:off x="8518389" y="5310899"/>
            <a:ext cx="668034" cy="4761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174448" y="5855344"/>
            <a:ext cx="1122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</a:rPr>
              <a:t>マット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右矢印 9"/>
          <p:cNvSpPr/>
          <p:nvPr/>
        </p:nvSpPr>
        <p:spPr>
          <a:xfrm rot="5400000">
            <a:off x="8843609" y="2096458"/>
            <a:ext cx="668034" cy="476173"/>
          </a:xfrm>
          <a:prstGeom prst="rightArrow">
            <a:avLst>
              <a:gd name="adj1" fmla="val 41360"/>
              <a:gd name="adj2" fmla="val 419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611896" y="917759"/>
            <a:ext cx="35702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srgbClr val="FF0000"/>
                </a:solidFill>
              </a:rPr>
              <a:t>シャンプー、リンス、</a:t>
            </a:r>
            <a:endParaRPr lang="en-US" altLang="ja-JP" sz="3200" dirty="0" smtClean="0">
              <a:solidFill>
                <a:srgbClr val="FF0000"/>
              </a:solidFill>
            </a:endParaRPr>
          </a:p>
          <a:p>
            <a:r>
              <a:rPr lang="ja-JP" altLang="en-US" sz="3200" dirty="0" smtClean="0">
                <a:solidFill>
                  <a:srgbClr val="FF0000"/>
                </a:solidFill>
              </a:rPr>
              <a:t>ボディーシャンプー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2" name="右矢印 11"/>
          <p:cNvSpPr/>
          <p:nvPr/>
        </p:nvSpPr>
        <p:spPr>
          <a:xfrm rot="7105776">
            <a:off x="983638" y="1937602"/>
            <a:ext cx="668034" cy="476173"/>
          </a:xfrm>
          <a:prstGeom prst="rightArrow">
            <a:avLst>
              <a:gd name="adj1" fmla="val 41360"/>
              <a:gd name="adj2" fmla="val 419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 rot="18447519">
            <a:off x="1512072" y="3352930"/>
            <a:ext cx="668034" cy="476173"/>
          </a:xfrm>
          <a:prstGeom prst="rightArrow">
            <a:avLst>
              <a:gd name="adj1" fmla="val 41360"/>
              <a:gd name="adj2" fmla="val 419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 rot="6730425">
            <a:off x="3612471" y="3207883"/>
            <a:ext cx="668034" cy="476173"/>
          </a:xfrm>
          <a:prstGeom prst="rightArrow">
            <a:avLst>
              <a:gd name="adj1" fmla="val 41360"/>
              <a:gd name="adj2" fmla="val 419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003238" y="396919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洗面台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224178" y="3859761"/>
            <a:ext cx="1138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</a:rPr>
              <a:t>トイレ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57287" y="1312335"/>
            <a:ext cx="1393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srgbClr val="FF0000"/>
                </a:solidFill>
              </a:rPr>
              <a:t>お</a:t>
            </a:r>
            <a:r>
              <a:rPr lang="ja-JP" altLang="en-US" sz="3200" dirty="0">
                <a:solidFill>
                  <a:srgbClr val="FF0000"/>
                </a:solidFill>
              </a:rPr>
              <a:t>風呂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66309" y="4729149"/>
            <a:ext cx="5729691" cy="197500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1400" dirty="0" smtClean="0"/>
          </a:p>
          <a:p>
            <a:r>
              <a:rPr kumimoji="1" lang="ja-JP" altLang="en-US" sz="3200" dirty="0" smtClean="0"/>
              <a:t>トイレとお風呂、洗面台が同じ</a:t>
            </a:r>
            <a:endParaRPr kumimoji="1" lang="en-US" altLang="ja-JP" sz="3200" dirty="0" smtClean="0"/>
          </a:p>
          <a:p>
            <a:endParaRPr lang="en-US" altLang="ja-JP" sz="3200" dirty="0"/>
          </a:p>
          <a:p>
            <a:r>
              <a:rPr kumimoji="1" lang="ja-JP" altLang="en-US" sz="3200" dirty="0" smtClean="0"/>
              <a:t>場所にある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238226" y="4843145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ふ  ろ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94444" y="4843145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せんめんだい　 　おな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97706" y="5807318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ば  しょ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224178" y="1127669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ふ　ろ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000257" y="3735871"/>
            <a:ext cx="15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せんめんだい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303950" y="0"/>
            <a:ext cx="56778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ちが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507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 animBg="1"/>
      <p:bldP spid="14" grpId="0" animBg="1"/>
      <p:bldP spid="17" grpId="0"/>
      <p:bldP spid="18" grpId="0"/>
      <p:bldP spid="19" grpId="0"/>
      <p:bldP spid="20" grpId="0" animBg="1"/>
      <p:bldP spid="3" grpId="0"/>
      <p:bldP spid="15" grpId="0"/>
      <p:bldP spid="16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71809"/>
            <a:ext cx="10515600" cy="594843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どうやって使うの？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77596"/>
            <a:ext cx="10688392" cy="5220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200" dirty="0" smtClean="0"/>
              <a:t>＜お風呂のマナー　その１＞</a:t>
            </a:r>
            <a:endParaRPr kumimoji="1" lang="en-US" altLang="ja-JP" sz="3200" dirty="0" smtClean="0"/>
          </a:p>
          <a:p>
            <a:endParaRPr lang="en-US" altLang="ja-JP" sz="3200" dirty="0" smtClean="0"/>
          </a:p>
          <a:p>
            <a:r>
              <a:rPr lang="ja-JP" altLang="en-US" sz="3200" dirty="0" smtClean="0"/>
              <a:t>必要なものは全部持っていこう</a:t>
            </a:r>
            <a:endParaRPr lang="en-US" altLang="ja-JP" sz="3200" dirty="0" smtClean="0"/>
          </a:p>
          <a:p>
            <a:pPr marL="0" indent="0">
              <a:buNone/>
            </a:pPr>
            <a:r>
              <a:rPr lang="ja-JP" altLang="en-US" sz="3200" dirty="0"/>
              <a:t>　</a:t>
            </a:r>
            <a:r>
              <a:rPr lang="ja-JP" altLang="en-US" sz="3200" dirty="0" smtClean="0"/>
              <a:t>　</a:t>
            </a:r>
            <a:endParaRPr lang="en-US" altLang="ja-JP" sz="3200" dirty="0" smtClean="0"/>
          </a:p>
          <a:p>
            <a:pPr marL="0" indent="0">
              <a:buNone/>
            </a:pPr>
            <a:r>
              <a:rPr lang="ja-JP" altLang="en-US" sz="3200" dirty="0"/>
              <a:t>　</a:t>
            </a:r>
            <a:r>
              <a:rPr lang="ja-JP" altLang="en-US" sz="3200" dirty="0" smtClean="0"/>
              <a:t>　　着替え（寝るときの服、下着など）</a:t>
            </a:r>
            <a:endParaRPr lang="en-US" altLang="ja-JP" sz="3200" dirty="0" smtClean="0"/>
          </a:p>
          <a:p>
            <a:pPr marL="0" indent="0">
              <a:buNone/>
            </a:pPr>
            <a:r>
              <a:rPr lang="ja-JP" altLang="en-US" sz="3200" dirty="0"/>
              <a:t>　</a:t>
            </a:r>
            <a:r>
              <a:rPr lang="ja-JP" altLang="en-US" sz="3200" dirty="0" smtClean="0"/>
              <a:t>　　</a:t>
            </a:r>
            <a:endParaRPr lang="en-US" altLang="ja-JP" sz="3200" dirty="0" smtClean="0"/>
          </a:p>
          <a:p>
            <a:pPr marL="0" indent="0">
              <a:buNone/>
            </a:pPr>
            <a:r>
              <a:rPr lang="ja-JP" altLang="en-US" sz="3200" dirty="0"/>
              <a:t>　</a:t>
            </a:r>
            <a:r>
              <a:rPr lang="ja-JP" altLang="en-US" sz="3200" dirty="0" smtClean="0"/>
              <a:t>　　体を洗うタオル</a:t>
            </a:r>
            <a:endParaRPr lang="en-US" altLang="ja-JP" sz="3200" dirty="0" smtClean="0"/>
          </a:p>
          <a:p>
            <a:pPr marL="0" indent="0">
              <a:buNone/>
            </a:pPr>
            <a:r>
              <a:rPr kumimoji="1" lang="ja-JP" altLang="en-US" sz="3200" dirty="0"/>
              <a:t>　</a:t>
            </a:r>
            <a:r>
              <a:rPr kumimoji="1" lang="ja-JP" altLang="en-US" sz="3200" dirty="0" smtClean="0"/>
              <a:t>　　</a:t>
            </a:r>
            <a:endParaRPr kumimoji="1" lang="en-US" altLang="ja-JP" sz="3200" dirty="0" smtClean="0"/>
          </a:p>
          <a:p>
            <a:endParaRPr lang="en-US" altLang="ja-JP" sz="3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0368">
            <a:off x="8159882" y="3450021"/>
            <a:ext cx="562293" cy="107538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8409">
            <a:off x="7435156" y="2921479"/>
            <a:ext cx="952500" cy="97155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1" t="24669" r="49199"/>
          <a:stretch/>
        </p:blipFill>
        <p:spPr>
          <a:xfrm rot="2475609">
            <a:off x="4624571" y="4576639"/>
            <a:ext cx="553459" cy="140191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120463" y="2222772"/>
            <a:ext cx="3607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ひつよう　　　　　　　　　   せんぶ　 も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24233" y="3395472"/>
            <a:ext cx="5447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き   が              </a:t>
            </a:r>
            <a:r>
              <a:rPr lang="ja-JP" altLang="en-US" dirty="0" smtClean="0"/>
              <a:t>ね　　　　　　　　　　ふく　　　したぎ　　　　　　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21310" y="4457273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からだ　　あら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3047690" y="86855"/>
            <a:ext cx="58541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つか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825372" y="1109782"/>
            <a:ext cx="69923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ふ　ろ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245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48709"/>
            <a:ext cx="10515600" cy="528483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どうやって使うの？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416676"/>
            <a:ext cx="10515600" cy="4760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200" dirty="0" smtClean="0"/>
              <a:t>＜お風呂のマナー　その２＞</a:t>
            </a:r>
            <a:endParaRPr lang="en-US" altLang="ja-JP" sz="3200" dirty="0"/>
          </a:p>
          <a:p>
            <a:pPr marL="0" indent="0">
              <a:buNone/>
            </a:pPr>
            <a:endParaRPr kumimoji="1" lang="en-US" altLang="ja-JP" sz="2000" dirty="0" smtClean="0"/>
          </a:p>
          <a:p>
            <a:r>
              <a:rPr lang="ja-JP" altLang="en-US" sz="3600" dirty="0" smtClean="0"/>
              <a:t>バスマットをひく</a:t>
            </a:r>
            <a:endParaRPr kumimoji="1" lang="en-US" altLang="ja-JP" sz="3600" dirty="0" smtClean="0"/>
          </a:p>
          <a:p>
            <a:pPr marL="0" indent="0">
              <a:buNone/>
            </a:pPr>
            <a:endParaRPr kumimoji="1" lang="en-US" altLang="ja-JP" sz="3200" dirty="0" smtClean="0"/>
          </a:p>
          <a:p>
            <a:endParaRPr kumimoji="1" lang="en-US" altLang="ja-JP" sz="3200" dirty="0" smtClean="0"/>
          </a:p>
          <a:p>
            <a:pPr marL="0" indent="0">
              <a:buNone/>
            </a:pPr>
            <a:endParaRPr lang="en-US" altLang="ja-JP" sz="3200" dirty="0"/>
          </a:p>
          <a:p>
            <a:endParaRPr kumimoji="1" lang="ja-JP" altLang="en-US" sz="3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03" b="6880"/>
          <a:stretch/>
        </p:blipFill>
        <p:spPr>
          <a:xfrm>
            <a:off x="5502960" y="2060812"/>
            <a:ext cx="5772476" cy="4731928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 rot="20705865">
            <a:off x="7771789" y="5909214"/>
            <a:ext cx="1118275" cy="69198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下矢印 4"/>
          <p:cNvSpPr/>
          <p:nvPr/>
        </p:nvSpPr>
        <p:spPr>
          <a:xfrm>
            <a:off x="7904566" y="5263005"/>
            <a:ext cx="484632" cy="61921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047690" y="86855"/>
            <a:ext cx="58541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つか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704349" y="1139046"/>
            <a:ext cx="69923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ふ　ろ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884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82323"/>
            <a:ext cx="10515600" cy="59174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どうやって使うの？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953038"/>
            <a:ext cx="10515600" cy="572071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3200" dirty="0" smtClean="0"/>
              <a:t>＜お風呂のマナー　その３＞</a:t>
            </a:r>
            <a:endParaRPr kumimoji="1" lang="en-US" altLang="ja-JP" sz="3200" dirty="0" smtClean="0"/>
          </a:p>
          <a:p>
            <a:endParaRPr lang="en-US" altLang="ja-JP" sz="1600" dirty="0" smtClean="0"/>
          </a:p>
          <a:p>
            <a:r>
              <a:rPr kumimoji="1" lang="ja-JP" altLang="en-US" sz="3200" dirty="0" smtClean="0"/>
              <a:t>カーテンをひく</a:t>
            </a:r>
            <a:endParaRPr kumimoji="1" lang="en-US" altLang="ja-JP" sz="3200" dirty="0" smtClean="0"/>
          </a:p>
          <a:p>
            <a:pPr marL="0" indent="0">
              <a:buNone/>
            </a:pPr>
            <a:endParaRPr kumimoji="1" lang="en-US" altLang="ja-JP" sz="3200" dirty="0" smtClean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" r="17317" b="7839"/>
          <a:stretch/>
        </p:blipFill>
        <p:spPr>
          <a:xfrm>
            <a:off x="1233349" y="3294400"/>
            <a:ext cx="3817657" cy="352112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" t="2321" r="2204" b="6701"/>
          <a:stretch/>
        </p:blipFill>
        <p:spPr>
          <a:xfrm>
            <a:off x="7402930" y="3311577"/>
            <a:ext cx="3698543" cy="3521123"/>
          </a:xfrm>
          <a:prstGeom prst="rect">
            <a:avLst/>
          </a:prstGeom>
        </p:spPr>
      </p:pic>
      <p:sp>
        <p:nvSpPr>
          <p:cNvPr id="6" name="上矢印 5"/>
          <p:cNvSpPr/>
          <p:nvPr/>
        </p:nvSpPr>
        <p:spPr>
          <a:xfrm rot="18987175">
            <a:off x="3284867" y="4450880"/>
            <a:ext cx="573206" cy="9280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97540" y="5326814"/>
            <a:ext cx="2866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カーテンは内側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上矢印 8"/>
          <p:cNvSpPr/>
          <p:nvPr/>
        </p:nvSpPr>
        <p:spPr>
          <a:xfrm rot="2803769">
            <a:off x="8471623" y="4590936"/>
            <a:ext cx="573206" cy="9280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298093" y="5424466"/>
            <a:ext cx="2866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カーテンは外側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1" name="乗算記号 10"/>
          <p:cNvSpPr/>
          <p:nvPr/>
        </p:nvSpPr>
        <p:spPr>
          <a:xfrm>
            <a:off x="10090441" y="5018356"/>
            <a:ext cx="1187355" cy="140823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ドーナツ 11"/>
          <p:cNvSpPr/>
          <p:nvPr/>
        </p:nvSpPr>
        <p:spPr>
          <a:xfrm>
            <a:off x="5339788" y="5119797"/>
            <a:ext cx="1021415" cy="1023582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6700" y="5103312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うちがわ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111340" y="5160328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そとがわ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9032" b="24982"/>
          <a:stretch/>
        </p:blipFill>
        <p:spPr>
          <a:xfrm>
            <a:off x="4098893" y="1462826"/>
            <a:ext cx="1833053" cy="1691589"/>
          </a:xfrm>
          <a:prstGeom prst="rect">
            <a:avLst/>
          </a:prstGeom>
        </p:spPr>
      </p:pic>
      <p:sp>
        <p:nvSpPr>
          <p:cNvPr id="15" name="右矢印 14"/>
          <p:cNvSpPr/>
          <p:nvPr/>
        </p:nvSpPr>
        <p:spPr>
          <a:xfrm rot="13842840">
            <a:off x="4774833" y="2396435"/>
            <a:ext cx="407983" cy="212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477702" y="2612236"/>
            <a:ext cx="1454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カーテン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798310" y="740712"/>
            <a:ext cx="69923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ふ　ろ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047690" y="86855"/>
            <a:ext cx="58541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つか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034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  <p:bldP spid="11" grpId="0" animBg="1"/>
      <p:bldP spid="12" grpId="0" animBg="1"/>
      <p:bldP spid="8" grpId="0"/>
      <p:bldP spid="13" grpId="0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35879"/>
            <a:ext cx="10515600" cy="68218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どうやって使うの？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287888"/>
            <a:ext cx="10515600" cy="5740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200" dirty="0" smtClean="0"/>
              <a:t>☆　体はどこで洗うの？</a:t>
            </a:r>
            <a:endParaRPr kumimoji="1" lang="en-US" altLang="ja-JP" sz="3200" dirty="0" smtClean="0"/>
          </a:p>
          <a:p>
            <a:pPr marL="0" indent="0">
              <a:buNone/>
            </a:pPr>
            <a:endParaRPr kumimoji="1" lang="en-US" altLang="ja-JP" sz="900" dirty="0" smtClean="0"/>
          </a:p>
          <a:p>
            <a:pPr marL="0" indent="0">
              <a:buNone/>
            </a:pPr>
            <a:r>
              <a:rPr kumimoji="1" lang="ja-JP" altLang="en-US" sz="3200" dirty="0" smtClean="0"/>
              <a:t>＜お風呂のマナー　その４＞</a:t>
            </a:r>
            <a:endParaRPr kumimoji="1" lang="en-US" altLang="ja-JP" sz="3200" dirty="0" smtClean="0"/>
          </a:p>
          <a:p>
            <a:pPr marL="0" indent="0">
              <a:buNone/>
            </a:pPr>
            <a:endParaRPr kumimoji="1" lang="en-US" altLang="ja-JP" sz="2000" dirty="0" smtClean="0"/>
          </a:p>
          <a:p>
            <a:r>
              <a:rPr kumimoji="1" lang="ja-JP" altLang="en-US" sz="3200" dirty="0" smtClean="0"/>
              <a:t>体は、浴槽の中で洗おう</a:t>
            </a:r>
            <a:endParaRPr kumimoji="1" lang="en-US" altLang="ja-JP" sz="3200" dirty="0" smtClean="0"/>
          </a:p>
          <a:p>
            <a:endParaRPr lang="en-US" altLang="ja-JP" sz="3200" dirty="0" smtClean="0"/>
          </a:p>
          <a:p>
            <a:r>
              <a:rPr lang="ja-JP" altLang="en-US" sz="3200" dirty="0" smtClean="0"/>
              <a:t>体は、浴槽の中で拭いて</a:t>
            </a:r>
            <a:endParaRPr lang="en-US" altLang="ja-JP" sz="3200" dirty="0" smtClean="0"/>
          </a:p>
          <a:p>
            <a:pPr marL="0" indent="0">
              <a:buNone/>
            </a:pPr>
            <a:r>
              <a:rPr lang="ja-JP" altLang="en-US" sz="3200" dirty="0" smtClean="0"/>
              <a:t>　でよう</a:t>
            </a:r>
            <a:endParaRPr lang="en-US" altLang="ja-JP" sz="3200" dirty="0"/>
          </a:p>
          <a:p>
            <a:pPr marL="0" indent="0">
              <a:buNone/>
            </a:pPr>
            <a:endParaRPr kumimoji="1" lang="ja-JP" altLang="en-US" sz="3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7" b="6880"/>
          <a:stretch/>
        </p:blipFill>
        <p:spPr>
          <a:xfrm>
            <a:off x="6246254" y="1580415"/>
            <a:ext cx="5107546" cy="4116002"/>
          </a:xfrm>
          <a:prstGeom prst="rect">
            <a:avLst/>
          </a:prstGeom>
        </p:spPr>
      </p:pic>
      <p:sp>
        <p:nvSpPr>
          <p:cNvPr id="6" name="上矢印 5"/>
          <p:cNvSpPr/>
          <p:nvPr/>
        </p:nvSpPr>
        <p:spPr>
          <a:xfrm>
            <a:off x="8045233" y="4922925"/>
            <a:ext cx="656822" cy="850005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上矢印 6"/>
          <p:cNvSpPr/>
          <p:nvPr/>
        </p:nvSpPr>
        <p:spPr>
          <a:xfrm rot="10800000">
            <a:off x="7897448" y="2933906"/>
            <a:ext cx="656822" cy="8754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57981" y="2372583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浴槽の中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38608" y="609148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浴槽の外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11" name="乗算記号 10"/>
          <p:cNvSpPr/>
          <p:nvPr/>
        </p:nvSpPr>
        <p:spPr>
          <a:xfrm>
            <a:off x="9358877" y="5558686"/>
            <a:ext cx="1338101" cy="147000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ドーナツ 11"/>
          <p:cNvSpPr/>
          <p:nvPr/>
        </p:nvSpPr>
        <p:spPr>
          <a:xfrm>
            <a:off x="9358877" y="2337025"/>
            <a:ext cx="945183" cy="89858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88024" y="2786315"/>
            <a:ext cx="3860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からだ　　　　よくそう　　　なか　　 あら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88024" y="3973623"/>
            <a:ext cx="3687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からだ　　　　よくそう　　　なか　　 </a:t>
            </a:r>
            <a:r>
              <a:rPr lang="ja-JP" altLang="en-US" dirty="0"/>
              <a:t> </a:t>
            </a:r>
            <a:r>
              <a:rPr lang="ja-JP" altLang="en-US" dirty="0" smtClean="0"/>
              <a:t>ふ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474999" y="2152359"/>
            <a:ext cx="2094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よくそう　　　　なか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654588" y="5855962"/>
            <a:ext cx="2094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よくそう　　　</a:t>
            </a:r>
            <a:r>
              <a:rPr lang="ja-JP" altLang="en-US" b="1" dirty="0">
                <a:solidFill>
                  <a:srgbClr val="FF0000"/>
                </a:solidFill>
              </a:rPr>
              <a:t> </a:t>
            </a:r>
            <a:r>
              <a:rPr lang="ja-JP" altLang="en-US" b="1" dirty="0" smtClean="0">
                <a:solidFill>
                  <a:srgbClr val="FF0000"/>
                </a:solidFill>
              </a:rPr>
              <a:t> 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そと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047690" y="86855"/>
            <a:ext cx="58541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つか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439860" y="1018059"/>
            <a:ext cx="74411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からだ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390532" y="1018059"/>
            <a:ext cx="54373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あら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755011" y="1867825"/>
            <a:ext cx="69923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ふ　ろ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061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1" grpId="0" animBg="1"/>
      <p:bldP spid="12" grpId="0" animBg="1"/>
      <p:bldP spid="5" grpId="0"/>
      <p:bldP spid="13" grpId="0"/>
      <p:bldP spid="10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50126"/>
            <a:ext cx="10515600" cy="880184"/>
          </a:xfrm>
        </p:spPr>
        <p:txBody>
          <a:bodyPr/>
          <a:lstStyle/>
          <a:p>
            <a:r>
              <a:rPr kumimoji="1" lang="ja-JP" altLang="en-US" dirty="0" smtClean="0"/>
              <a:t>どうやって使うの？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501254"/>
            <a:ext cx="10515600" cy="4885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200" dirty="0" smtClean="0"/>
              <a:t>＜お風呂のマナー　その５＞</a:t>
            </a:r>
            <a:endParaRPr kumimoji="1" lang="en-US" altLang="ja-JP" sz="1400" dirty="0" smtClean="0"/>
          </a:p>
          <a:p>
            <a:pPr marL="0" indent="0">
              <a:buNone/>
            </a:pPr>
            <a:endParaRPr kumimoji="1" lang="en-US" altLang="ja-JP" sz="1800" dirty="0" smtClean="0"/>
          </a:p>
          <a:p>
            <a:r>
              <a:rPr kumimoji="1" lang="ja-JP" altLang="en-US" sz="3200" dirty="0" smtClean="0"/>
              <a:t>浴槽の中はシャワーで流して出よう</a:t>
            </a:r>
            <a:endParaRPr kumimoji="1" lang="en-US" altLang="ja-JP" sz="1000" dirty="0" smtClean="0"/>
          </a:p>
          <a:p>
            <a:pPr marL="0" indent="0">
              <a:buNone/>
            </a:pPr>
            <a:endParaRPr kumimoji="1" lang="en-US" altLang="ja-JP" sz="900" dirty="0" smtClean="0"/>
          </a:p>
          <a:p>
            <a:pPr marL="0" indent="0">
              <a:buNone/>
            </a:pPr>
            <a:r>
              <a:rPr lang="ja-JP" altLang="en-US" sz="3200" dirty="0"/>
              <a:t>　</a:t>
            </a:r>
            <a:endParaRPr lang="en-US" altLang="ja-JP" sz="3200" dirty="0" smtClean="0"/>
          </a:p>
          <a:p>
            <a:pPr marL="0" indent="0">
              <a:buNone/>
            </a:pPr>
            <a:endParaRPr kumimoji="1" lang="ja-JP" altLang="en-US" sz="3200" dirty="0"/>
          </a:p>
        </p:txBody>
      </p:sp>
      <p:pic>
        <p:nvPicPr>
          <p:cNvPr id="4" name="Picture 2" descr="http://ord.yahoo.co.jp/o/image/SIG=133v3sgbm/EXP=1440657865;_ylc=X3IDMgRmc3QDMARpZHgDMARvaWQDQU5kOUdjU0RyRnM3ejV3OGM2ZzFWbXc1THVtbDVGcWRBQl90YTRzRWhJbWVUdU5LLWtRLWVWZWUxU0loUVEEcAM0NEszNDRPajQ0T3Y0NE84NDRDQTVyVzA1cWU5NDRDQTVvNkQ2Wm1rBHBvcwMxMwRzZWMDc2h3BHNsawNyaQ--/**http%3a/orangepekoe.cocolog-nifty.com/photos/uncategorized/2011/08/09/furo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996" y="3766782"/>
            <a:ext cx="3490246" cy="283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168400" y="2159000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よくそう　　 </a:t>
            </a:r>
            <a:r>
              <a:rPr lang="en-US" altLang="ja-JP" dirty="0" smtClean="0"/>
              <a:t> </a:t>
            </a:r>
            <a:r>
              <a:rPr lang="ja-JP" altLang="en-US" dirty="0" smtClean="0"/>
              <a:t>なか　　　　　　　　　　　　　　  なが　　　　  で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62200" y="3150054"/>
            <a:ext cx="3964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chemeClr val="accent1">
                    <a:lumMod val="75000"/>
                  </a:schemeClr>
                </a:solidFill>
              </a:rPr>
              <a:t>ひと　　つか　　　　　　　　　つぎ　　  ひと</a:t>
            </a:r>
            <a:endParaRPr kumimoji="1" lang="ja-JP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38196" y="3370744"/>
            <a:ext cx="6825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accent5"/>
                </a:solidFill>
              </a:rPr>
              <a:t> </a:t>
            </a:r>
            <a:r>
              <a:rPr lang="ja-JP" altLang="en-US" sz="3200" dirty="0">
                <a:solidFill>
                  <a:schemeClr val="accent5"/>
                </a:solidFill>
              </a:rPr>
              <a:t>ほかの人も使います。次の人の</a:t>
            </a:r>
            <a:r>
              <a:rPr lang="ja-JP" altLang="en-US" sz="3200" dirty="0" smtClean="0">
                <a:solidFill>
                  <a:schemeClr val="accent5"/>
                </a:solidFill>
              </a:rPr>
              <a:t>ため</a:t>
            </a:r>
            <a:r>
              <a:rPr lang="ja-JP" altLang="en-US" sz="3200" dirty="0">
                <a:solidFill>
                  <a:schemeClr val="accent5"/>
                </a:solidFill>
              </a:rPr>
              <a:t>に</a:t>
            </a:r>
            <a:endParaRPr lang="en-US" altLang="ja-JP" sz="3200" dirty="0" smtClean="0">
              <a:solidFill>
                <a:schemeClr val="accent5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38196" y="4118238"/>
            <a:ext cx="6825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accent5"/>
                </a:solidFill>
              </a:rPr>
              <a:t> </a:t>
            </a:r>
            <a:r>
              <a:rPr lang="ja-JP" altLang="en-US" sz="3200" dirty="0" smtClean="0">
                <a:solidFill>
                  <a:schemeClr val="accent5"/>
                </a:solidFill>
              </a:rPr>
              <a:t>きれいにして出ましょう。</a:t>
            </a:r>
            <a:endParaRPr lang="en-US" altLang="ja-JP" sz="3200" dirty="0" smtClean="0">
              <a:solidFill>
                <a:schemeClr val="accent5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52800" y="3899874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accent1">
                    <a:lumMod val="75000"/>
                  </a:schemeClr>
                </a:solidFill>
              </a:rPr>
              <a:t>で</a:t>
            </a:r>
            <a:endParaRPr kumimoji="1" lang="ja-JP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357345" y="0"/>
            <a:ext cx="58541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つか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719877" y="1224428"/>
            <a:ext cx="69923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ふ　ろ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933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6208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どうやって使うの？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542197"/>
            <a:ext cx="10515600" cy="5145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200" dirty="0" smtClean="0"/>
              <a:t>＜お風呂のマナー　その６＞</a:t>
            </a:r>
            <a:endParaRPr kumimoji="1" lang="en-US" altLang="ja-JP" sz="3200" dirty="0" smtClean="0"/>
          </a:p>
          <a:p>
            <a:endParaRPr lang="en-US" altLang="ja-JP" sz="1000" dirty="0"/>
          </a:p>
          <a:p>
            <a:r>
              <a:rPr kumimoji="1" lang="ja-JP" altLang="en-US" sz="3200" dirty="0" smtClean="0"/>
              <a:t>　　　　 忘れ物はないかチェックしよう</a:t>
            </a:r>
            <a:endParaRPr kumimoji="1" lang="ja-JP" altLang="en-US" sz="3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43" y="3544055"/>
            <a:ext cx="1926609" cy="156537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8803">
            <a:off x="3741366" y="3528543"/>
            <a:ext cx="1670409" cy="167040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" t="21492" r="2373" b="21194"/>
          <a:stretch/>
        </p:blipFill>
        <p:spPr>
          <a:xfrm rot="21017734">
            <a:off x="5722520" y="3734750"/>
            <a:ext cx="1923968" cy="118398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7" t="12540" r="6628" b="9228"/>
          <a:stretch/>
        </p:blipFill>
        <p:spPr>
          <a:xfrm rot="20858115">
            <a:off x="7841995" y="3684719"/>
            <a:ext cx="1760561" cy="121327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170112" y="2078028"/>
            <a:ext cx="813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さいご　　　 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15319" y="2308909"/>
            <a:ext cx="1391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最後に</a:t>
            </a:r>
            <a:endParaRPr kumimoji="1" lang="ja-JP" altLang="en-US" sz="3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17654" y="2078028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わす　　もの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3047690" y="86855"/>
            <a:ext cx="58541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つか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832851" y="1289766"/>
            <a:ext cx="56297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ふろ</a:t>
            </a:r>
            <a:endParaRPr lang="ja-JP" alt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703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195</Words>
  <Application>Microsoft Office PowerPoint</Application>
  <PresentationFormat>ワイド画面</PresentationFormat>
  <Paragraphs>140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Calibri</vt:lpstr>
      <vt:lpstr>Calibri Light</vt:lpstr>
      <vt:lpstr>Office テーマ</vt:lpstr>
      <vt:lpstr>お風呂のマナー</vt:lpstr>
      <vt:lpstr>PowerPoint プレゼンテーション</vt:lpstr>
      <vt:lpstr>どこが違う？</vt:lpstr>
      <vt:lpstr>どうやって使うの？</vt:lpstr>
      <vt:lpstr>どうやって使うの？</vt:lpstr>
      <vt:lpstr>どうやって使うの？</vt:lpstr>
      <vt:lpstr>どうやって使うの？</vt:lpstr>
      <vt:lpstr>どうやって使うの？</vt:lpstr>
      <vt:lpstr>どうやって使うの？</vt:lpstr>
      <vt:lpstr>確認しよう</vt:lpstr>
      <vt:lpstr>確認しよう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お風呂のマナー</dc:title>
  <dc:creator>okayamaken</dc:creator>
  <cp:lastModifiedBy>okayamaken</cp:lastModifiedBy>
  <cp:revision>54</cp:revision>
  <dcterms:created xsi:type="dcterms:W3CDTF">2015-10-05T06:51:08Z</dcterms:created>
  <dcterms:modified xsi:type="dcterms:W3CDTF">2016-03-17T10:05:45Z</dcterms:modified>
</cp:coreProperties>
</file>